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6" r:id="rId2"/>
    <p:sldId id="426" r:id="rId3"/>
    <p:sldId id="342" r:id="rId4"/>
    <p:sldId id="343" r:id="rId5"/>
    <p:sldId id="344" r:id="rId6"/>
    <p:sldId id="288" r:id="rId7"/>
    <p:sldId id="428" r:id="rId8"/>
    <p:sldId id="422" r:id="rId9"/>
    <p:sldId id="345" r:id="rId10"/>
    <p:sldId id="430" r:id="rId11"/>
    <p:sldId id="423" r:id="rId12"/>
    <p:sldId id="307" r:id="rId13"/>
    <p:sldId id="429" r:id="rId14"/>
    <p:sldId id="431" r:id="rId15"/>
    <p:sldId id="432" r:id="rId16"/>
    <p:sldId id="427" r:id="rId17"/>
    <p:sldId id="28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7" autoAdjust="0"/>
    <p:restoredTop sz="94638" autoAdjust="0"/>
  </p:normalViewPr>
  <p:slideViewPr>
    <p:cSldViewPr>
      <p:cViewPr varScale="1">
        <p:scale>
          <a:sx n="86" d="100"/>
          <a:sy n="86" d="100"/>
        </p:scale>
        <p:origin x="-1494" y="-90"/>
      </p:cViewPr>
      <p:guideLst>
        <p:guide orient="horz" pos="2160"/>
        <p:guide pos="2880"/>
      </p:guideLst>
    </p:cSldViewPr>
  </p:slideViewPr>
  <p:outlineViewPr>
    <p:cViewPr>
      <p:scale>
        <a:sx n="33" d="100"/>
        <a:sy n="33" d="100"/>
      </p:scale>
      <p:origin x="0" y="1111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83D8FB-162D-43AF-91D8-0E571CFF4D59}" type="datetimeFigureOut">
              <a:rPr lang="en-US" smtClean="0"/>
              <a:pPr/>
              <a:t>7/22/2011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6F6410E-54B5-4C9B-8E69-C15E03877A8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F6410E-54B5-4C9B-8E69-C15E03877A89}"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F6410E-54B5-4C9B-8E69-C15E03877A89}"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fa-IR" baseline="0" dirty="0" smtClean="0"/>
              <a:t>کارکاه اجرایی برج شهران</a:t>
            </a:r>
            <a:endParaRPr lang="en-US" dirty="0"/>
          </a:p>
        </p:txBody>
      </p:sp>
      <p:sp>
        <p:nvSpPr>
          <p:cNvPr id="4" name="Slide Number Placeholder 3"/>
          <p:cNvSpPr>
            <a:spLocks noGrp="1"/>
          </p:cNvSpPr>
          <p:nvPr>
            <p:ph type="sldNum" sz="quarter" idx="10"/>
          </p:nvPr>
        </p:nvSpPr>
        <p:spPr/>
        <p:txBody>
          <a:bodyPr/>
          <a:lstStyle/>
          <a:p>
            <a:fld id="{E6F6410E-54B5-4C9B-8E69-C15E03877A89}" type="slidenum">
              <a:rPr lang="en-US" smtClean="0"/>
              <a:pPr/>
              <a:t>16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6F6410E-54B5-4C9B-8E69-C15E03877A89}"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679AF1E-E203-4048-BAF7-FC8389153D44}" type="datetimeFigureOut">
              <a:rPr lang="en-US" smtClean="0"/>
              <a:pPr/>
              <a:t>7/22/2011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3BF4937-6C9F-400F-9B50-D8B699BF995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679AF1E-E203-4048-BAF7-FC8389153D44}" type="datetimeFigureOut">
              <a:rPr lang="en-US" smtClean="0"/>
              <a:pPr/>
              <a:t>7/22/2011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BF4937-6C9F-400F-9B50-D8B699BF99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679AF1E-E203-4048-BAF7-FC8389153D44}" type="datetimeFigureOut">
              <a:rPr lang="en-US" smtClean="0"/>
              <a:pPr/>
              <a:t>7/22/2011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BF4937-6C9F-400F-9B50-D8B699BF995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679AF1E-E203-4048-BAF7-FC8389153D44}" type="datetimeFigureOut">
              <a:rPr lang="en-US" smtClean="0"/>
              <a:pPr/>
              <a:t>7/22/2011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BF4937-6C9F-400F-9B50-D8B699BF995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679AF1E-E203-4048-BAF7-FC8389153D44}" type="datetimeFigureOut">
              <a:rPr lang="en-US" smtClean="0"/>
              <a:pPr/>
              <a:t>7/22/2011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3BF4937-6C9F-400F-9B50-D8B699BF995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679AF1E-E203-4048-BAF7-FC8389153D44}" type="datetimeFigureOut">
              <a:rPr lang="en-US" smtClean="0"/>
              <a:pPr/>
              <a:t>7/22/2011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3BF4937-6C9F-400F-9B50-D8B699BF9959}"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679AF1E-E203-4048-BAF7-FC8389153D44}" type="datetimeFigureOut">
              <a:rPr lang="en-US" smtClean="0"/>
              <a:pPr/>
              <a:t>7/22/2011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3BF4937-6C9F-400F-9B50-D8B699BF99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679AF1E-E203-4048-BAF7-FC8389153D44}" type="datetimeFigureOut">
              <a:rPr lang="en-US" smtClean="0"/>
              <a:pPr/>
              <a:t>7/22/2011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3BF4937-6C9F-400F-9B50-D8B699BF9959}"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679AF1E-E203-4048-BAF7-FC8389153D44}" type="datetimeFigureOut">
              <a:rPr lang="en-US" smtClean="0"/>
              <a:pPr/>
              <a:t>7/22/2011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3BF4937-6C9F-400F-9B50-D8B699BF995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679AF1E-E203-4048-BAF7-FC8389153D44}" type="datetimeFigureOut">
              <a:rPr lang="en-US" smtClean="0"/>
              <a:pPr/>
              <a:t>7/22/2011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3BF4937-6C9F-400F-9B50-D8B699BF99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679AF1E-E203-4048-BAF7-FC8389153D44}" type="datetimeFigureOut">
              <a:rPr lang="en-US" smtClean="0"/>
              <a:pPr/>
              <a:t>7/22/2011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3BF4937-6C9F-400F-9B50-D8B699BF9959}"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679AF1E-E203-4048-BAF7-FC8389153D44}" type="datetimeFigureOut">
              <a:rPr lang="en-US" smtClean="0"/>
              <a:pPr/>
              <a:t>7/22/2011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3BF4937-6C9F-400F-9B50-D8B699BF995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1"/>
            <a:ext cx="7772400" cy="1142999"/>
          </a:xfrm>
        </p:spPr>
        <p:txBody>
          <a:bodyPr>
            <a:normAutofit fontScale="90000"/>
          </a:bodyPr>
          <a:lstStyle/>
          <a:p>
            <a:pPr algn="ctr"/>
            <a:r>
              <a:rPr lang="ar-SA" dirty="0" smtClean="0"/>
              <a:t>قانون برگزاري مناقصات</a:t>
            </a:r>
            <a:r>
              <a:rPr lang="en-US" dirty="0" smtClean="0"/>
              <a:t/>
            </a:r>
            <a:br>
              <a:rPr lang="en-US" dirty="0" smtClean="0"/>
            </a:br>
            <a:endParaRPr lang="en-US" dirty="0"/>
          </a:p>
        </p:txBody>
      </p:sp>
      <p:sp>
        <p:nvSpPr>
          <p:cNvPr id="3" name="Subtitle 2"/>
          <p:cNvSpPr>
            <a:spLocks noGrp="1"/>
          </p:cNvSpPr>
          <p:nvPr>
            <p:ph type="subTitle" idx="1"/>
          </p:nvPr>
        </p:nvSpPr>
        <p:spPr/>
        <p:txBody>
          <a:bodyPr>
            <a:normAutofit/>
          </a:bodyPr>
          <a:lstStyle/>
          <a:p>
            <a:r>
              <a:rPr lang="fa-IR" dirty="0" smtClean="0"/>
              <a:t> </a:t>
            </a:r>
          </a:p>
          <a:p>
            <a:endParaRPr lang="fa-IR" dirty="0" smtClean="0"/>
          </a:p>
        </p:txBody>
      </p:sp>
    </p:spTree>
  </p:cSld>
  <p:clrMapOvr>
    <a:masterClrMapping/>
  </p:clrMapOvr>
  <p:transition spd="slow">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211762"/>
          </a:xfrm>
        </p:spPr>
        <p:txBody>
          <a:bodyPr>
            <a:normAutofit fontScale="90000"/>
          </a:bodyPr>
          <a:lstStyle/>
          <a:p>
            <a:pPr algn="r" rtl="1"/>
            <a:r>
              <a:rPr lang="ar-SA" sz="2700" dirty="0" smtClean="0"/>
              <a:t>گواهينامه صلاحيت پيمانكاري </a:t>
            </a:r>
            <a:r>
              <a:rPr lang="en-US" sz="2700" dirty="0" smtClean="0"/>
              <a:t/>
            </a:r>
            <a:br>
              <a:rPr lang="en-US" sz="2700" dirty="0" smtClean="0"/>
            </a:br>
            <a:r>
              <a:rPr lang="ar-SA" sz="2700" dirty="0" smtClean="0"/>
              <a:t>الف ـ در مناقصات پيمانكاري داخلي، مناقصه‌گران بايد گواهينامه صلاحيت معتبر داشته باشند. </a:t>
            </a:r>
            <a:r>
              <a:rPr lang="en-US" sz="2700" dirty="0" smtClean="0"/>
              <a:t/>
            </a:r>
            <a:br>
              <a:rPr lang="en-US" sz="2700" dirty="0" smtClean="0"/>
            </a:br>
            <a:r>
              <a:rPr lang="ar-SA" sz="2700" dirty="0" smtClean="0"/>
              <a:t>ب ـ مناقصه‌گزار در مناقصات پيمانكاري بين‌المللي، براي مناقصه‌‌گران داخلي گواهينامه صلاحيت معتبر و براي مناقصه‌گران خارجي همكار پيمانكار داخلي، بايد حسب مورد، گواهيهاي صادر شده توسط اتاق بازرگاني كشور متبوع، مستندهاي ثبتي، اسناد بيمه و عملكرد مالي، مجوزهاي قانوني خاص و سوابق كار از كارفرمايان قبلي را درخواست كند. </a:t>
            </a:r>
            <a:r>
              <a:rPr lang="en-US" sz="2700" dirty="0" smtClean="0"/>
              <a:t/>
            </a:r>
            <a:br>
              <a:rPr lang="en-US" sz="2700" dirty="0" smtClean="0"/>
            </a:br>
            <a:r>
              <a:rPr lang="ar-SA" sz="2700" dirty="0" smtClean="0"/>
              <a:t>تبصره ـ مناقصه‌گران خارجي براي ارزيابي كيفي، بايد حداقل دو سال سابقه كار يا يك كار مشابه و مرتبط با موضوع مناقصه را انجام داده باشند</a:t>
            </a:r>
            <a:r>
              <a:rPr lang="ar-SA"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126162"/>
          </a:xfrm>
        </p:spPr>
        <p:txBody>
          <a:bodyPr>
            <a:normAutofit/>
          </a:bodyPr>
          <a:lstStyle/>
          <a:p>
            <a:pPr algn="r" rtl="1"/>
            <a:r>
              <a:rPr lang="ar-SA" sz="2400" dirty="0" smtClean="0"/>
              <a:t>گزارش شناخت پروژه شامل موارد زير خواهد بود: </a:t>
            </a:r>
            <a:r>
              <a:rPr lang="en-US" sz="2400" dirty="0" smtClean="0"/>
              <a:t/>
            </a:r>
            <a:br>
              <a:rPr lang="en-US" sz="2400" dirty="0" smtClean="0"/>
            </a:br>
            <a:r>
              <a:rPr lang="ar-SA" sz="2400" dirty="0" smtClean="0"/>
              <a:t>1ـ عنوان، مشخصات كلي، اهداف كيفي و كمي پروژه. </a:t>
            </a:r>
            <a:r>
              <a:rPr lang="en-US" sz="2400" dirty="0" smtClean="0"/>
              <a:t/>
            </a:r>
            <a:br>
              <a:rPr lang="en-US" sz="2400" dirty="0" smtClean="0"/>
            </a:br>
            <a:r>
              <a:rPr lang="ar-SA" sz="2400" dirty="0" smtClean="0"/>
              <a:t>2ـ سازمان كارفرمايي. </a:t>
            </a:r>
            <a:r>
              <a:rPr lang="en-US" sz="2400" dirty="0" smtClean="0"/>
              <a:t/>
            </a:r>
            <a:br>
              <a:rPr lang="en-US" sz="2400" dirty="0" smtClean="0"/>
            </a:br>
            <a:r>
              <a:rPr lang="ar-SA" sz="2400" dirty="0" smtClean="0"/>
              <a:t>3ـ برنامه زماني كلي اوليه (متناسب با تعهدات موضوع مناقصه). </a:t>
            </a:r>
            <a:r>
              <a:rPr lang="en-US" sz="2400" dirty="0" smtClean="0"/>
              <a:t/>
            </a:r>
            <a:br>
              <a:rPr lang="en-US" sz="2400" dirty="0" smtClean="0"/>
            </a:br>
            <a:r>
              <a:rPr lang="ar-SA" sz="2400" dirty="0" smtClean="0"/>
              <a:t>4ـ اطلاعات تأمين مالي پروژه. </a:t>
            </a:r>
            <a:r>
              <a:rPr lang="en-US" sz="2400" dirty="0" smtClean="0"/>
              <a:t/>
            </a:r>
            <a:br>
              <a:rPr lang="en-US" sz="2400" dirty="0" smtClean="0"/>
            </a:br>
            <a:r>
              <a:rPr lang="ar-SA" sz="2400" dirty="0" smtClean="0"/>
              <a:t>5 ـ اسناد فني و نقشه‌ها و اطلاعاتي كه وضعيت پروژه را براي مناقصه‌گر از نظر شرايط كار تبيين كند. </a:t>
            </a:r>
            <a:r>
              <a:rPr lang="en-US" sz="2400" dirty="0" smtClean="0"/>
              <a:t/>
            </a:r>
            <a:br>
              <a:rPr lang="en-US" sz="2400" dirty="0" smtClean="0"/>
            </a:br>
            <a:r>
              <a:rPr lang="ar-SA" sz="2400" dirty="0" smtClean="0"/>
              <a:t>6 ـ برنامه تداركاتي پروژه (تداركات داخلي وخارجي) ، حسب مورد. </a:t>
            </a:r>
            <a:r>
              <a:rPr lang="en-US" sz="2400" dirty="0" smtClean="0"/>
              <a:t/>
            </a:r>
            <a:br>
              <a:rPr lang="en-US" sz="2400" dirty="0" smtClean="0"/>
            </a:br>
            <a:r>
              <a:rPr lang="ar-SA" sz="2400" dirty="0" smtClean="0"/>
              <a:t>7ـ قوانين خاص و مقررات اختصاصي پروژه (نظير بيمه يا الزامات ايمني و زيست محيطي خاص)، حسب مورد. </a:t>
            </a:r>
            <a:r>
              <a:rPr lang="en-US" sz="2400" dirty="0" smtClean="0"/>
              <a:t/>
            </a:r>
            <a:br>
              <a:rPr lang="en-US" sz="2400" dirty="0" smtClean="0"/>
            </a:br>
            <a:r>
              <a:rPr lang="ar-SA" sz="2400" dirty="0" smtClean="0">
                <a:effectLst>
                  <a:outerShdw blurRad="38100" dist="38100" dir="2700000" algn="tl">
                    <a:srgbClr val="000000">
                      <a:alpha val="43137"/>
                    </a:srgbClr>
                  </a:outerShdw>
                </a:effectLst>
                <a:cs typeface="+mn-cs"/>
              </a:rPr>
              <a:t>.</a:t>
            </a:r>
            <a:endParaRPr lang="en-US" sz="2400" dirty="0">
              <a:cs typeface="+mn-cs"/>
            </a:endParaRPr>
          </a:p>
        </p:txBody>
      </p:sp>
    </p:spTree>
  </p:cSld>
  <p:clrMapOvr>
    <a:masterClrMapping/>
  </p:clrMapOvr>
  <p:transition>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plus(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78562"/>
          </a:xfrm>
        </p:spPr>
        <p:txBody>
          <a:bodyPr>
            <a:normAutofit fontScale="90000"/>
          </a:bodyPr>
          <a:lstStyle/>
          <a:p>
            <a:pPr algn="r" rtl="1"/>
            <a:r>
              <a:rPr lang="ar-SA" sz="2400" dirty="0" smtClean="0"/>
              <a:t>ماده 15ـ ترجيح مناقصه‌گران داخلي </a:t>
            </a:r>
            <a:r>
              <a:rPr lang="en-US" sz="2400" dirty="0" smtClean="0"/>
              <a:t/>
            </a:r>
            <a:br>
              <a:rPr lang="en-US" sz="2400" dirty="0" smtClean="0"/>
            </a:br>
            <a:r>
              <a:rPr lang="ar-SA" sz="2400" dirty="0" smtClean="0"/>
              <a:t>الف ـ امتياز ارزيابي كيفي مناقصه‌گران خارجي با رعايت قانون حداكثر استفاده از توان فني و مهندسي توليدي و صنعتي و اجرايي كشور در اجراي پروژه‌ها و ايجاد تسهيلات به منظور صدور خدمات ـ مصوب 1375ـ به ترتيب زير تنزيل مي‌شود: </a:t>
            </a:r>
            <a:r>
              <a:rPr lang="en-US" sz="2400" dirty="0" smtClean="0"/>
              <a:t/>
            </a:r>
            <a:br>
              <a:rPr lang="en-US" sz="2400" dirty="0" smtClean="0"/>
            </a:br>
            <a:r>
              <a:rPr lang="ar-SA" sz="2400" dirty="0" smtClean="0"/>
              <a:t>1ـ امتياز ارزيابي پيمانكاران خارجي همكار پيمانكار داخلي به نسبت سهم آنها در عدد 9/0 ضرب مي‌شود. </a:t>
            </a:r>
            <a:r>
              <a:rPr lang="en-US" sz="2400" dirty="0" smtClean="0"/>
              <a:t/>
            </a:r>
            <a:br>
              <a:rPr lang="en-US" sz="2400" dirty="0" smtClean="0"/>
            </a:br>
            <a:r>
              <a:rPr lang="ar-SA" sz="2400" dirty="0" smtClean="0"/>
              <a:t>2ـ امتياز ارزيابي تأمين‌كنندگان خارجي همكار تأمين‌كننده داخلي به نسبت سهم آنها در عدد 85/0 ضرب مي‌شود. </a:t>
            </a:r>
            <a:r>
              <a:rPr lang="en-US" sz="2400" dirty="0" smtClean="0"/>
              <a:t/>
            </a:r>
            <a:br>
              <a:rPr lang="en-US" sz="2400" dirty="0" smtClean="0"/>
            </a:br>
            <a:r>
              <a:rPr lang="ar-SA" sz="2400" dirty="0" smtClean="0"/>
              <a:t>ب ـ ترجيـح مناقصـه‌گـران داخلي كه بخشي از سهـام يا سهم‌الشـركه آنهـا متعلـق به اشخاص خارجي باشد، مشروط بر آن است كه ميزان سهم يا مشاركت سهامداران يا شركاي داخلي در سود و زيان مشخص و بيش از پنجاه درصد باشد. </a:t>
            </a:r>
            <a:r>
              <a:rPr lang="en-US" sz="2400" dirty="0" smtClean="0"/>
              <a:t/>
            </a:r>
            <a:br>
              <a:rPr lang="en-US" sz="2400" dirty="0" smtClean="0"/>
            </a:br>
            <a:r>
              <a:rPr lang="ar-SA" sz="2400" dirty="0" smtClean="0"/>
              <a:t>پ ـ در مناقصات مربوط به پيمانكاري ساخت و نصب، طرح و ساخت يا پيمانكاري عمومي كه تأمين كالا بر عهده پيمانكار باشد و در پروژه‌هايي كه موضوع آنها احداث كارخانه‌هاي صنعتي، نيروگاهها و پروژه‌هاي صنعتي مشابه باشد، ترجيح مناقصه‌گران داخلي به ترتيب مذكور در جزء (2) بند « الف» اين ماده اعمال مي‌شود. </a:t>
            </a:r>
            <a:r>
              <a:rPr lang="en-US" sz="2400" dirty="0" smtClean="0"/>
              <a:t/>
            </a:r>
            <a:br>
              <a:rPr lang="en-US" sz="2400" dirty="0" smtClean="0"/>
            </a:br>
            <a:r>
              <a:rPr lang="ar-SA" sz="2400" dirty="0" smtClean="0">
                <a:solidFill>
                  <a:schemeClr val="tx1"/>
                </a:solidFill>
                <a:effectLst>
                  <a:outerShdw blurRad="38100" dist="38100" dir="2700000" algn="tl">
                    <a:srgbClr val="000000">
                      <a:alpha val="43137"/>
                    </a:srgbClr>
                  </a:outerShdw>
                </a:effectLst>
                <a:cs typeface="+mn-cs"/>
              </a:rPr>
              <a:t>.</a:t>
            </a:r>
            <a:r>
              <a:rPr lang="ar-SA" sz="2400" b="0" dirty="0" smtClean="0">
                <a:cs typeface="+mn-cs"/>
              </a:rPr>
              <a:t> </a:t>
            </a:r>
            <a:endParaRPr lang="en-US" sz="2400" b="0" dirty="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35562"/>
          </a:xfrm>
        </p:spPr>
        <p:txBody>
          <a:bodyPr>
            <a:normAutofit/>
          </a:bodyPr>
          <a:lstStyle/>
          <a:p>
            <a:pPr algn="r" rtl="1"/>
            <a:r>
              <a:rPr lang="ar-SA" sz="2700" dirty="0" smtClean="0"/>
              <a:t>ارزيابي كيفي پيمانكاران </a:t>
            </a:r>
            <a:r>
              <a:rPr lang="en-US" sz="2700" dirty="0" smtClean="0"/>
              <a:t/>
            </a:r>
            <a:br>
              <a:rPr lang="en-US" sz="2700" dirty="0" smtClean="0"/>
            </a:br>
            <a:r>
              <a:rPr lang="ar-SA" sz="2700" dirty="0" smtClean="0"/>
              <a:t> </a:t>
            </a:r>
            <a:r>
              <a:rPr lang="en-US" sz="2700" dirty="0" smtClean="0"/>
              <a:t/>
            </a:r>
            <a:br>
              <a:rPr lang="en-US" sz="2700" dirty="0" smtClean="0"/>
            </a:br>
            <a:r>
              <a:rPr lang="ar-SA" sz="2700" dirty="0" smtClean="0"/>
              <a:t>ماده 16ـ معيارهاي ارزيابي پيمانكاران </a:t>
            </a:r>
            <a:r>
              <a:rPr lang="en-US" sz="2700" dirty="0" smtClean="0"/>
              <a:t/>
            </a:r>
            <a:br>
              <a:rPr lang="en-US" sz="2700" dirty="0" smtClean="0"/>
            </a:br>
            <a:r>
              <a:rPr lang="ar-SA" sz="2700" dirty="0" smtClean="0"/>
              <a:t>الف ـ معيارهاي عمومي ارزيابي كيفي مناقصه‌گران در كارهاي پيمانكاري حداقل به‌شرح زير است: </a:t>
            </a:r>
            <a:r>
              <a:rPr lang="en-US" sz="2700" dirty="0" smtClean="0"/>
              <a:t/>
            </a:r>
            <a:br>
              <a:rPr lang="en-US" sz="2700" dirty="0" smtClean="0"/>
            </a:br>
            <a:r>
              <a:rPr lang="ar-SA" sz="2700" dirty="0" smtClean="0"/>
              <a:t>1ـ تجربه (سابقه اجرايي) و دانش در زمينه موردنظر . (اصلاحی بموجب اصلاح آيين‌نامه اجرايي بند « ج» ماده (12) قانون برگزاري مناقصات 1386)</a:t>
            </a:r>
            <a:r>
              <a:rPr lang="en-US" sz="2700" dirty="0" smtClean="0"/>
              <a:t/>
            </a:r>
            <a:br>
              <a:rPr lang="en-US" sz="2700" dirty="0" smtClean="0"/>
            </a:br>
            <a:r>
              <a:rPr lang="ar-SA" sz="2700" dirty="0" smtClean="0"/>
              <a:t>2ـ حُسن سابقه در كارهاي قبلي</a:t>
            </a:r>
            <a:r>
              <a:rPr lang="ar-SA" dirty="0" smtClean="0"/>
              <a:t>. </a:t>
            </a:r>
            <a:r>
              <a:rPr lang="en-US" dirty="0" smtClean="0"/>
              <a:t/>
            </a:r>
            <a:br>
              <a:rPr lang="en-US" dirty="0" smtClean="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135562"/>
          </a:xfrm>
        </p:spPr>
        <p:txBody>
          <a:bodyPr>
            <a:normAutofit fontScale="90000"/>
          </a:bodyPr>
          <a:lstStyle/>
          <a:p>
            <a:pPr algn="r" rtl="1"/>
            <a:r>
              <a:rPr lang="ar-SA" sz="2700" dirty="0" smtClean="0"/>
              <a:t>ظرفيت كاري پيمانكاران </a:t>
            </a:r>
            <a:r>
              <a:rPr lang="en-US" sz="2700" dirty="0" smtClean="0"/>
              <a:t/>
            </a:r>
            <a:br>
              <a:rPr lang="en-US" sz="2700" dirty="0" smtClean="0"/>
            </a:br>
            <a:r>
              <a:rPr lang="ar-SA" sz="2700" dirty="0" smtClean="0"/>
              <a:t>الف ـ ظرفيـت پيمـانكاران بـر اساس آييـن‌نامه طبقـه‌بنـدي و تشخيـص صلاحيت پيمانكاران موضوع تصويب‌نامه شماره 48013/ت23251هـ مورخ 11/12/1381 و اصلاحات بعدي آن تعيين، بهنگام و در پايگاه ملي اطلاع‌رساني مناقصات منتشر خواهد شد. </a:t>
            </a:r>
            <a:r>
              <a:rPr lang="en-US" sz="2700" dirty="0" smtClean="0"/>
              <a:t/>
            </a:r>
            <a:br>
              <a:rPr lang="en-US" sz="2700" dirty="0" smtClean="0"/>
            </a:br>
            <a:r>
              <a:rPr lang="ar-SA" sz="2700" dirty="0" smtClean="0"/>
              <a:t>ب ـ مناقصه‌گزار موظف است ظرفيت كاري پيمانكاران را طبق استعلام ارزيابي با استفاده از گزارشهاي خوداظهاري و اطلاعات منتشر شده در پايگاه ملي اطلاع‌رساني مناقصات بر اساس معيارهاي زير ارزيابي كند: </a:t>
            </a:r>
            <a:r>
              <a:rPr lang="en-US" sz="2700" dirty="0" smtClean="0"/>
              <a:t/>
            </a:r>
            <a:br>
              <a:rPr lang="en-US" sz="2700" dirty="0" smtClean="0"/>
            </a:br>
            <a:r>
              <a:rPr lang="ar-SA" sz="2700" dirty="0" smtClean="0"/>
              <a:t>1ـ پايه و رشته پيمانكاري. </a:t>
            </a:r>
            <a:r>
              <a:rPr lang="en-US" sz="2700" dirty="0" smtClean="0"/>
              <a:t/>
            </a:r>
            <a:br>
              <a:rPr lang="en-US" sz="2700" dirty="0" smtClean="0"/>
            </a:br>
            <a:r>
              <a:rPr lang="ar-SA" sz="2700" dirty="0" smtClean="0"/>
              <a:t>2ـ توان مالي، تجهيزاتي و تداركاتي. </a:t>
            </a:r>
            <a:r>
              <a:rPr lang="en-US" sz="2700" dirty="0" smtClean="0"/>
              <a:t/>
            </a:r>
            <a:br>
              <a:rPr lang="en-US" sz="2700" dirty="0" smtClean="0"/>
            </a:br>
            <a:r>
              <a:rPr lang="ar-SA" sz="2700" dirty="0" smtClean="0"/>
              <a:t>3ـ تعداد كارهاي در دست انجام. </a:t>
            </a:r>
            <a:r>
              <a:rPr lang="en-US" dirty="0" smtClean="0"/>
              <a:t/>
            </a:r>
            <a:br>
              <a:rPr lang="en-US" dirty="0" smtClean="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83362"/>
          </a:xfrm>
        </p:spPr>
        <p:txBody>
          <a:bodyPr>
            <a:normAutofit/>
          </a:bodyPr>
          <a:lstStyle/>
          <a:p>
            <a:pPr algn="r" rtl="1"/>
            <a:r>
              <a:rPr lang="ar-SA" dirty="0" smtClean="0"/>
              <a:t>نظام تضمين كيفيت </a:t>
            </a:r>
            <a:r>
              <a:rPr lang="en-US" dirty="0" smtClean="0"/>
              <a:t/>
            </a:r>
            <a:br>
              <a:rPr lang="en-US" dirty="0" smtClean="0"/>
            </a:br>
            <a:r>
              <a:rPr lang="ar-SA" dirty="0" smtClean="0"/>
              <a:t>الف ـ نظام تضمين كيفيت بر اساس گواهينامه‌هاي تضمين كيفيت نظير سري </a:t>
            </a:r>
            <a:r>
              <a:rPr lang="en-US" dirty="0" smtClean="0"/>
              <a:t>ISO 9000</a:t>
            </a:r>
            <a:r>
              <a:rPr lang="ar-SA" dirty="0" smtClean="0"/>
              <a:t> يا ساير گواهينامه‌هاي معتبر كيفيت تعيين مي‌شود. در موارد خاصي كه گواهينامه‌هاي تضمين كيفيت موجود نباشد، بايد با توافق كارفرما و مناقصه‌گر روشهايي نظير بيمه‌نامه يا بازرسي فني حين ساخت پيش‌بيني شود. </a:t>
            </a:r>
            <a:r>
              <a:rPr lang="en-US" dirty="0" smtClean="0"/>
              <a:t/>
            </a:r>
            <a:br>
              <a:rPr lang="en-US" dirty="0" smtClean="0"/>
            </a:b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828836"/>
            <a:ext cx="4572000" cy="2239844"/>
          </a:xfrm>
          <a:prstGeom prst="rect">
            <a:avLst/>
          </a:prstGeom>
        </p:spPr>
        <p:txBody>
          <a:bodyPr>
            <a:spAutoFit/>
          </a:bodyPr>
          <a:lstStyle/>
          <a:p>
            <a:pPr algn="r">
              <a:lnSpc>
                <a:spcPct val="150000"/>
              </a:lnSpc>
            </a:pPr>
            <a:r>
              <a:rPr lang="fa-IR" sz="2400" dirty="0" smtClean="0"/>
              <a:t>مراجع:</a:t>
            </a:r>
          </a:p>
          <a:p>
            <a:pPr algn="r">
              <a:lnSpc>
                <a:spcPct val="150000"/>
              </a:lnSpc>
            </a:pPr>
            <a:r>
              <a:rPr lang="fa-IR" sz="2400" dirty="0" smtClean="0"/>
              <a:t>سایت ایران سازه</a:t>
            </a:r>
          </a:p>
          <a:p>
            <a:pPr algn="r">
              <a:lnSpc>
                <a:spcPct val="150000"/>
              </a:lnSpc>
            </a:pPr>
            <a:r>
              <a:rPr lang="fa-IR" sz="2400" dirty="0" smtClean="0"/>
              <a:t>شرکت آبتین سازه </a:t>
            </a:r>
          </a:p>
          <a:p>
            <a:pPr algn="r">
              <a:lnSpc>
                <a:spcPct val="150000"/>
              </a:lnSpc>
            </a:pPr>
            <a:r>
              <a:rPr lang="fa-IR" sz="2400" dirty="0" smtClean="0"/>
              <a:t>کارگاه اجرایی بانک صادرات</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2000"/>
                                        <p:tgtEl>
                                          <p:spTgt spid="2">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fade">
                                      <p:cBhvr>
                                        <p:cTn id="16" dur="20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D:\picture\GALORI\Gallery 1\Flowers\FIOR158.jpg"/>
          <p:cNvPicPr>
            <a:picLocks noChangeAspect="1" noChangeArrowheads="1"/>
          </p:cNvPicPr>
          <p:nvPr/>
        </p:nvPicPr>
        <p:blipFill>
          <a:blip r:embed="rId3" cstate="prin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010400" cy="3048000"/>
          </a:xfrm>
        </p:spPr>
        <p:txBody>
          <a:bodyPr>
            <a:normAutofit fontScale="90000"/>
          </a:bodyPr>
          <a:lstStyle/>
          <a:p>
            <a:pPr algn="ctr"/>
            <a:r>
              <a:rPr lang="en-US" sz="2700" dirty="0" smtClean="0">
                <a:cs typeface="+mn-cs"/>
              </a:rPr>
              <a:t/>
            </a:r>
            <a:br>
              <a:rPr lang="en-US" sz="2700" dirty="0" smtClean="0">
                <a:cs typeface="+mn-cs"/>
              </a:rPr>
            </a:br>
            <a:r>
              <a:rPr lang="en-US" sz="2700" dirty="0" smtClean="0">
                <a:cs typeface="+mn-cs"/>
              </a:rPr>
              <a:t/>
            </a:r>
            <a:br>
              <a:rPr lang="en-US" sz="2700" dirty="0" smtClean="0">
                <a:cs typeface="+mn-cs"/>
              </a:rPr>
            </a:br>
            <a:r>
              <a:rPr lang="en-US" sz="2700" dirty="0" smtClean="0">
                <a:cs typeface="+mn-cs"/>
              </a:rPr>
              <a:t/>
            </a:r>
            <a:br>
              <a:rPr lang="en-US" sz="2700" dirty="0" smtClean="0">
                <a:cs typeface="+mn-cs"/>
              </a:rPr>
            </a:br>
            <a:r>
              <a:rPr lang="en-US" sz="2700" dirty="0" smtClean="0">
                <a:cs typeface="+mn-cs"/>
              </a:rPr>
              <a:t/>
            </a:r>
            <a:br>
              <a:rPr lang="en-US" sz="2700" dirty="0" smtClean="0">
                <a:cs typeface="+mn-cs"/>
              </a:rPr>
            </a:br>
            <a:r>
              <a:rPr lang="en-US" sz="2700" dirty="0" smtClean="0">
                <a:cs typeface="+mn-cs"/>
              </a:rPr>
              <a:t/>
            </a:r>
            <a:br>
              <a:rPr lang="en-US" sz="2700" dirty="0" smtClean="0">
                <a:cs typeface="+mn-cs"/>
              </a:rPr>
            </a:br>
            <a:r>
              <a:rPr lang="en-US" sz="2700" dirty="0" smtClean="0">
                <a:cs typeface="+mn-cs"/>
              </a:rPr>
              <a:t/>
            </a:r>
            <a:br>
              <a:rPr lang="en-US" sz="2700" dirty="0" smtClean="0">
                <a:cs typeface="+mn-cs"/>
              </a:rPr>
            </a:br>
            <a:r>
              <a:rPr lang="fa-IR" sz="2700" dirty="0" smtClean="0">
                <a:cs typeface="+mn-cs"/>
              </a:rPr>
              <a:t/>
            </a:r>
            <a:br>
              <a:rPr lang="fa-IR" sz="2700" dirty="0" smtClean="0">
                <a:cs typeface="+mn-cs"/>
              </a:rPr>
            </a:br>
            <a:r>
              <a:rPr lang="fa-IR" sz="2700" dirty="0" smtClean="0">
                <a:cs typeface="+mn-cs"/>
              </a:rPr>
              <a:t/>
            </a:r>
            <a:br>
              <a:rPr lang="fa-IR" sz="2700" dirty="0" smtClean="0">
                <a:cs typeface="+mn-cs"/>
              </a:rPr>
            </a:br>
            <a:r>
              <a:rPr lang="en-US" dirty="0" smtClean="0"/>
              <a:t/>
            </a:r>
            <a:br>
              <a:rPr lang="en-US" dirty="0" smtClean="0"/>
            </a:br>
            <a:endParaRPr lang="en-US" dirty="0"/>
          </a:p>
        </p:txBody>
      </p:sp>
      <p:sp>
        <p:nvSpPr>
          <p:cNvPr id="95233" name="Rectangle 1"/>
          <p:cNvSpPr>
            <a:spLocks noChangeArrowheads="1"/>
          </p:cNvSpPr>
          <p:nvPr/>
        </p:nvSpPr>
        <p:spPr bwMode="auto">
          <a:xfrm>
            <a:off x="609600" y="613841"/>
            <a:ext cx="80772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42875" algn="r"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smtClean="0">
                <a:ln>
                  <a:noFill/>
                </a:ln>
                <a:effectLst/>
                <a:latin typeface="Calibri" pitchFamily="34" charset="0"/>
                <a:ea typeface="Times New Roman" pitchFamily="18" charset="0"/>
                <a:cs typeface="Arial" pitchFamily="34" charset="0"/>
              </a:rPr>
              <a:t>قانون برگزاري مناقصات </a:t>
            </a:r>
            <a:endParaRPr kumimoji="0" lang="en-US" sz="2000" b="0" i="0" u="none" strike="noStrike" cap="none" normalizeH="0" baseline="0" dirty="0" smtClean="0">
              <a:ln>
                <a:noFill/>
              </a:ln>
              <a:effectLst/>
              <a:latin typeface="Arial" pitchFamily="34" charset="0"/>
              <a:cs typeface="Arial" pitchFamily="34" charset="0"/>
            </a:endParaRPr>
          </a:p>
          <a:p>
            <a:pPr marL="0" marR="0" lvl="0" indent="142875" algn="r"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a:ln>
                  <a:noFill/>
                </a:ln>
                <a:effectLst/>
                <a:latin typeface="Calibri" pitchFamily="34" charset="0"/>
                <a:ea typeface="Times New Roman" pitchFamily="18" charset="0"/>
                <a:cs typeface="Arial" pitchFamily="34" charset="0"/>
              </a:rPr>
              <a:t>فصل اول - كليات </a:t>
            </a:r>
            <a:endParaRPr kumimoji="0" lang="en-US" sz="2000" b="0" i="0" u="none" strike="noStrike" cap="none" normalizeH="0" baseline="0" dirty="0" smtClean="0">
              <a:ln>
                <a:noFill/>
              </a:ln>
              <a:effectLst/>
              <a:latin typeface="Arial" pitchFamily="34" charset="0"/>
              <a:cs typeface="Arial" pitchFamily="34" charset="0"/>
            </a:endParaRPr>
          </a:p>
          <a:p>
            <a:pPr marL="0" marR="0" lvl="0" indent="142875" algn="r"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a:ln>
                  <a:noFill/>
                </a:ln>
                <a:effectLst/>
                <a:latin typeface="Calibri" pitchFamily="34" charset="0"/>
                <a:ea typeface="Times New Roman" pitchFamily="18" charset="0"/>
                <a:cs typeface="Arial" pitchFamily="34" charset="0"/>
              </a:rPr>
              <a:t>ماده 1 - كاربرد </a:t>
            </a:r>
            <a:endParaRPr kumimoji="0" lang="en-US" sz="2000" b="0" i="0" u="none" strike="noStrike" cap="none" normalizeH="0" baseline="0" dirty="0" smtClean="0">
              <a:ln>
                <a:noFill/>
              </a:ln>
              <a:effectLst/>
              <a:latin typeface="Arial" pitchFamily="34" charset="0"/>
              <a:cs typeface="Arial" pitchFamily="34" charset="0"/>
            </a:endParaRPr>
          </a:p>
          <a:p>
            <a:pPr marL="0" marR="0" lvl="0" indent="142875" algn="r"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a:ln>
                  <a:noFill/>
                </a:ln>
                <a:effectLst/>
                <a:latin typeface="Calibri" pitchFamily="34" charset="0"/>
                <a:ea typeface="Times New Roman" pitchFamily="18" charset="0"/>
                <a:cs typeface="Arial" pitchFamily="34" charset="0"/>
              </a:rPr>
              <a:t>الف - اين قانون به منظور تعيين روش و مراحل برگزاري مناقصات به تصويب مي رسد و تنها در معاملاتي كه با رعايت اين قانون انجام مي شود ، كاربرد دارد </a:t>
            </a:r>
            <a:endParaRPr kumimoji="0" lang="en-US" sz="2000" b="0" i="0" u="none" strike="noStrike" cap="none" normalizeH="0" baseline="0" dirty="0" smtClean="0">
              <a:ln>
                <a:noFill/>
              </a:ln>
              <a:effectLst/>
              <a:latin typeface="Arial" pitchFamily="34" charset="0"/>
              <a:cs typeface="Arial" pitchFamily="34" charset="0"/>
            </a:endParaRPr>
          </a:p>
          <a:p>
            <a:pPr marL="0" marR="0" lvl="0" indent="142875" algn="r" defTabSz="914400" rtl="1" eaLnBrk="0" fontAlgn="base" latinLnBrk="0" hangingPunct="0">
              <a:lnSpc>
                <a:spcPct val="100000"/>
              </a:lnSpc>
              <a:spcBef>
                <a:spcPct val="0"/>
              </a:spcBef>
              <a:spcAft>
                <a:spcPct val="0"/>
              </a:spcAft>
              <a:buClrTx/>
              <a:buSzTx/>
              <a:buFontTx/>
              <a:buNone/>
              <a:tabLst/>
            </a:pPr>
            <a:r>
              <a:rPr kumimoji="0" lang="ar-SA" sz="2000" b="0" i="0" u="none" strike="noStrike" cap="none" normalizeH="0" baseline="0" dirty="0" smtClean="0">
                <a:ln>
                  <a:noFill/>
                </a:ln>
                <a:effectLst/>
                <a:latin typeface="Calibri" pitchFamily="34" charset="0"/>
                <a:ea typeface="Times New Roman" pitchFamily="18" charset="0"/>
                <a:cs typeface="Arial" pitchFamily="34" charset="0"/>
              </a:rPr>
              <a:t>ب - قواي سه گانه جمهوري اسلامي ايران اعم از وزارتخانه ها ، سازمانها و مؤسسات و شركتهاي دولتي ، مؤسسات انتفاعي وابسته به دولت ، بانكها و مؤسسات اعتباري دولتي ، شركتهاي بيمه دولتي ، مؤسسات و نهادهاي عمومي غيردولتي ( درمواردي كه آن بنيادها و نهادها از بودجه كل كشور استفاده مي نمايند ) ، مؤسسات عمومي ، بنيادها و نهادهاي انقلاب اسلامي ، شوراي نگهبان قانون اساسي و همچنين دستگاهها و واحدهائي كه شمول قانون بر آنها مستلزم ذكر يا تصريح نام است ، اعم از اين كه قانون خاص خود را داشته و يا از قوانين و مقررات عام تبعيت نمايند نظير وزارت جهادكشاورزي ، شركت ملي نفت ايران ، شركت ملي گاز ايران ، شركت ملي صنايع پتروشيمي ايران ، سازمان گسترش و نوسازي صنايع ايران ، سازمان بنادر و كشتيراني جمهوري اسلامي ايران ، سازمان توسعه و نوسازي معادن و صنايع معدني ايران ، سازمان صدا و سيماي جمهوري اسلامي ايران و شركتهاي تابعه آنها موظفند در برگزاري مناقصه مقررات اين قانون را رعايت كنند </a:t>
            </a:r>
            <a:endParaRPr kumimoji="0" lang="ar-SA" sz="20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5867400"/>
          </a:xfrm>
        </p:spPr>
        <p:txBody>
          <a:bodyPr>
            <a:normAutofit fontScale="90000"/>
          </a:bodyPr>
          <a:lstStyle/>
          <a:p>
            <a:pPr algn="r" rtl="1"/>
            <a:r>
              <a:rPr lang="ar-SA" sz="2000" dirty="0" smtClean="0">
                <a:solidFill>
                  <a:schemeClr val="accent3">
                    <a:lumMod val="40000"/>
                    <a:lumOff val="60000"/>
                  </a:schemeClr>
                </a:solidFill>
                <a:cs typeface="+mn-cs"/>
              </a:rPr>
              <a:t>ماده 2 - تعاريف </a:t>
            </a:r>
            <a:r>
              <a:rPr lang="en-US" sz="2000" dirty="0" smtClean="0">
                <a:solidFill>
                  <a:schemeClr val="accent3">
                    <a:lumMod val="40000"/>
                    <a:lumOff val="60000"/>
                  </a:schemeClr>
                </a:solidFill>
                <a:cs typeface="+mn-cs"/>
              </a:rPr>
              <a:t/>
            </a:r>
            <a:br>
              <a:rPr lang="en-US" sz="2000" dirty="0" smtClean="0">
                <a:solidFill>
                  <a:schemeClr val="accent3">
                    <a:lumMod val="40000"/>
                    <a:lumOff val="60000"/>
                  </a:schemeClr>
                </a:solidFill>
                <a:cs typeface="+mn-cs"/>
              </a:rPr>
            </a:br>
            <a:r>
              <a:rPr lang="ar-SA" sz="2000" dirty="0" smtClean="0">
                <a:solidFill>
                  <a:schemeClr val="accent3">
                    <a:lumMod val="40000"/>
                    <a:lumOff val="60000"/>
                  </a:schemeClr>
                </a:solidFill>
                <a:cs typeface="+mn-cs"/>
              </a:rPr>
              <a:t>واژگاني كه در اين قانون به كار برده شده ، به شرح زير تعريف مي شوند: </a:t>
            </a:r>
            <a:r>
              <a:rPr lang="en-US" sz="2000" dirty="0" smtClean="0">
                <a:solidFill>
                  <a:schemeClr val="accent3">
                    <a:lumMod val="40000"/>
                    <a:lumOff val="60000"/>
                  </a:schemeClr>
                </a:solidFill>
                <a:cs typeface="+mn-cs"/>
              </a:rPr>
              <a:t/>
            </a:r>
            <a:br>
              <a:rPr lang="en-US" sz="2000" dirty="0" smtClean="0">
                <a:solidFill>
                  <a:schemeClr val="accent3">
                    <a:lumMod val="40000"/>
                    <a:lumOff val="60000"/>
                  </a:schemeClr>
                </a:solidFill>
                <a:cs typeface="+mn-cs"/>
              </a:rPr>
            </a:br>
            <a:r>
              <a:rPr lang="ar-SA" sz="2000" dirty="0" smtClean="0">
                <a:solidFill>
                  <a:schemeClr val="accent3">
                    <a:lumMod val="40000"/>
                    <a:lumOff val="60000"/>
                  </a:schemeClr>
                </a:solidFill>
                <a:cs typeface="+mn-cs"/>
              </a:rPr>
              <a:t>الف - مناقصه: فرايندي است رقابتي براي تامين كيفيت مورد نظر ( طبق اسناد مناقصه ) ، كه در آن تعهدات موضوع معامله به مناقصه گري كه كمترين قيمت متناسب را پيشنهاد كرده باشد ، واگذار مي شود </a:t>
            </a:r>
            <a:r>
              <a:rPr lang="en-US" sz="2000" dirty="0" smtClean="0">
                <a:solidFill>
                  <a:schemeClr val="accent3">
                    <a:lumMod val="40000"/>
                    <a:lumOff val="60000"/>
                  </a:schemeClr>
                </a:solidFill>
                <a:cs typeface="+mn-cs"/>
              </a:rPr>
              <a:t/>
            </a:r>
            <a:br>
              <a:rPr lang="en-US" sz="2000" dirty="0" smtClean="0">
                <a:solidFill>
                  <a:schemeClr val="accent3">
                    <a:lumMod val="40000"/>
                    <a:lumOff val="60000"/>
                  </a:schemeClr>
                </a:solidFill>
                <a:cs typeface="+mn-cs"/>
              </a:rPr>
            </a:br>
            <a:r>
              <a:rPr lang="ar-SA" sz="2000" dirty="0" smtClean="0">
                <a:solidFill>
                  <a:schemeClr val="accent3">
                    <a:lumMod val="40000"/>
                    <a:lumOff val="60000"/>
                  </a:schemeClr>
                </a:solidFill>
                <a:cs typeface="+mn-cs"/>
              </a:rPr>
              <a:t>ب - مناقصه گزار: دستگاه موضوع بند ( ب ) ماده ( 1 ) اين قانون كه مناقصه را برگزار مي نمايد </a:t>
            </a:r>
            <a:r>
              <a:rPr lang="en-US" sz="2000" dirty="0" smtClean="0">
                <a:solidFill>
                  <a:schemeClr val="accent3">
                    <a:lumMod val="40000"/>
                    <a:lumOff val="60000"/>
                  </a:schemeClr>
                </a:solidFill>
                <a:cs typeface="+mn-cs"/>
              </a:rPr>
              <a:t/>
            </a:r>
            <a:br>
              <a:rPr lang="en-US" sz="2000" dirty="0" smtClean="0">
                <a:solidFill>
                  <a:schemeClr val="accent3">
                    <a:lumMod val="40000"/>
                    <a:lumOff val="60000"/>
                  </a:schemeClr>
                </a:solidFill>
                <a:cs typeface="+mn-cs"/>
              </a:rPr>
            </a:br>
            <a:r>
              <a:rPr lang="ar-SA" sz="2000" dirty="0" smtClean="0">
                <a:solidFill>
                  <a:schemeClr val="accent3">
                    <a:lumMod val="40000"/>
                    <a:lumOff val="60000"/>
                  </a:schemeClr>
                </a:solidFill>
                <a:cs typeface="+mn-cs"/>
              </a:rPr>
              <a:t>ج - مناقصه گر: شخصي حقيقي يا حقوقي است كه اسناد مناقصه را دريافت و درمناقصه شركت مي كند </a:t>
            </a:r>
            <a:r>
              <a:rPr lang="en-US" sz="2000" dirty="0" smtClean="0">
                <a:solidFill>
                  <a:schemeClr val="accent3">
                    <a:lumMod val="40000"/>
                    <a:lumOff val="60000"/>
                  </a:schemeClr>
                </a:solidFill>
                <a:cs typeface="+mn-cs"/>
              </a:rPr>
              <a:t/>
            </a:r>
            <a:br>
              <a:rPr lang="en-US" sz="2000" dirty="0" smtClean="0">
                <a:solidFill>
                  <a:schemeClr val="accent3">
                    <a:lumMod val="40000"/>
                    <a:lumOff val="60000"/>
                  </a:schemeClr>
                </a:solidFill>
                <a:cs typeface="+mn-cs"/>
              </a:rPr>
            </a:br>
            <a:r>
              <a:rPr lang="ar-SA" sz="2000" dirty="0" smtClean="0">
                <a:solidFill>
                  <a:schemeClr val="accent3">
                    <a:lumMod val="40000"/>
                    <a:lumOff val="60000"/>
                  </a:schemeClr>
                </a:solidFill>
                <a:cs typeface="+mn-cs"/>
              </a:rPr>
              <a:t>د - كميته فني بازرگاني : هياتي است با حداقل سه عضو خبره فني بازرگاني صلاحيتدار كه از سوي مقام مجاز دستگاه مناقصه گزار انتخاب مي شود و ارزيابي فني بازرگاني پيشنهادها و ساير وظايف مقرر دراين قانون را برعهده مي گيرد </a:t>
            </a:r>
            <a:r>
              <a:rPr lang="en-US" sz="2000" dirty="0" smtClean="0">
                <a:solidFill>
                  <a:schemeClr val="accent3">
                    <a:lumMod val="40000"/>
                    <a:lumOff val="60000"/>
                  </a:schemeClr>
                </a:solidFill>
                <a:cs typeface="+mn-cs"/>
              </a:rPr>
              <a:t/>
            </a:r>
            <a:br>
              <a:rPr lang="en-US" sz="2000" dirty="0" smtClean="0">
                <a:solidFill>
                  <a:schemeClr val="accent3">
                    <a:lumMod val="40000"/>
                    <a:lumOff val="60000"/>
                  </a:schemeClr>
                </a:solidFill>
                <a:cs typeface="+mn-cs"/>
              </a:rPr>
            </a:br>
            <a:r>
              <a:rPr lang="ar-SA" sz="2000" dirty="0" smtClean="0">
                <a:solidFill>
                  <a:schemeClr val="accent3">
                    <a:lumMod val="40000"/>
                    <a:lumOff val="60000"/>
                  </a:schemeClr>
                </a:solidFill>
                <a:cs typeface="+mn-cs"/>
              </a:rPr>
              <a:t>ه - - ارزيابي كيفي مناقصه گران: عبارت است از ارزيابي توان انجام تعهدات مناقصه گران كه از سوي مناقصه گزار يا به تشخيص وي توسط كميته فني بازرگاني انجام مي شود </a:t>
            </a:r>
            <a:r>
              <a:rPr lang="en-US" sz="2000" dirty="0" smtClean="0">
                <a:solidFill>
                  <a:schemeClr val="accent3">
                    <a:lumMod val="40000"/>
                    <a:lumOff val="60000"/>
                  </a:schemeClr>
                </a:solidFill>
                <a:cs typeface="+mn-cs"/>
              </a:rPr>
              <a:t/>
            </a:r>
            <a:br>
              <a:rPr lang="en-US" sz="2000" dirty="0" smtClean="0">
                <a:solidFill>
                  <a:schemeClr val="accent3">
                    <a:lumMod val="40000"/>
                    <a:lumOff val="60000"/>
                  </a:schemeClr>
                </a:solidFill>
                <a:cs typeface="+mn-cs"/>
              </a:rPr>
            </a:br>
            <a:r>
              <a:rPr lang="ar-SA" sz="2000" dirty="0" smtClean="0">
                <a:solidFill>
                  <a:schemeClr val="accent3">
                    <a:lumMod val="40000"/>
                    <a:lumOff val="60000"/>
                  </a:schemeClr>
                </a:solidFill>
                <a:cs typeface="+mn-cs"/>
              </a:rPr>
              <a:t>و - ارزيابي فني بازرگاني پيشنهادها: فرايندي است كه درآن مشخصات ، استانداردها ، كارايي ، دوام و ساير ويژگي هاي فني بازرگاني پيشنهادهاي مناقصه گران بررسي ، ارزيابي و پيشنهادهاي قابل قبول برگزيده مي شوند </a:t>
            </a:r>
            <a:r>
              <a:rPr lang="en-US" sz="2000" dirty="0" smtClean="0">
                <a:solidFill>
                  <a:schemeClr val="accent3">
                    <a:lumMod val="40000"/>
                    <a:lumOff val="60000"/>
                  </a:schemeClr>
                </a:solidFill>
                <a:cs typeface="+mn-cs"/>
              </a:rPr>
              <a:t/>
            </a:r>
            <a:br>
              <a:rPr lang="en-US" sz="2000" dirty="0" smtClean="0">
                <a:solidFill>
                  <a:schemeClr val="accent3">
                    <a:lumMod val="40000"/>
                    <a:lumOff val="60000"/>
                  </a:schemeClr>
                </a:solidFill>
                <a:cs typeface="+mn-cs"/>
              </a:rPr>
            </a:br>
            <a:r>
              <a:rPr lang="ar-SA" sz="2000" dirty="0" smtClean="0">
                <a:solidFill>
                  <a:schemeClr val="accent3">
                    <a:lumMod val="40000"/>
                    <a:lumOff val="60000"/>
                  </a:schemeClr>
                </a:solidFill>
                <a:cs typeface="+mn-cs"/>
              </a:rPr>
              <a:t>ز - ارزيابي مالي : فرايندي است كه در آن مناسب ترين قيمت به شرح مندرج در ماده ( 20 ) اين قانون از بين پيشنهادهائي كه ازنظر فني بازرگاني پذيرفته شده اند ، برگزيده مي شود </a:t>
            </a:r>
            <a:r>
              <a:rPr lang="en-US" sz="2000" dirty="0" smtClean="0">
                <a:solidFill>
                  <a:schemeClr val="accent3">
                    <a:lumMod val="40000"/>
                    <a:lumOff val="60000"/>
                  </a:schemeClr>
                </a:solidFill>
                <a:cs typeface="+mn-cs"/>
              </a:rPr>
              <a:t/>
            </a:r>
            <a:br>
              <a:rPr lang="en-US" sz="2000" dirty="0" smtClean="0">
                <a:solidFill>
                  <a:schemeClr val="accent3">
                    <a:lumMod val="40000"/>
                    <a:lumOff val="60000"/>
                  </a:schemeClr>
                </a:solidFill>
                <a:cs typeface="+mn-cs"/>
              </a:rPr>
            </a:br>
            <a:r>
              <a:rPr lang="ar-SA" sz="2000" dirty="0" smtClean="0">
                <a:solidFill>
                  <a:schemeClr val="accent3">
                    <a:lumMod val="40000"/>
                    <a:lumOff val="60000"/>
                  </a:schemeClr>
                </a:solidFill>
                <a:cs typeface="+mn-cs"/>
              </a:rPr>
              <a:t>ح - ارزيابي شكلي: عبارت است از بررسي كامل بودن اسناد و امضاي آنها ، غيرمشروط و خوانا بودن پيشنهاد قيمت </a:t>
            </a:r>
            <a:r>
              <a:rPr lang="en-US" sz="2000" dirty="0" smtClean="0">
                <a:solidFill>
                  <a:schemeClr val="accent3">
                    <a:lumMod val="40000"/>
                    <a:lumOff val="60000"/>
                  </a:schemeClr>
                </a:solidFill>
                <a:cs typeface="+mn-cs"/>
              </a:rPr>
              <a:t/>
            </a:r>
            <a:br>
              <a:rPr lang="en-US" sz="2000" dirty="0" smtClean="0">
                <a:solidFill>
                  <a:schemeClr val="accent3">
                    <a:lumMod val="40000"/>
                    <a:lumOff val="60000"/>
                  </a:schemeClr>
                </a:solidFill>
                <a:cs typeface="+mn-cs"/>
              </a:rPr>
            </a:br>
            <a:r>
              <a:rPr lang="en-US" sz="2000" b="0" dirty="0" smtClean="0">
                <a:cs typeface="+mn-cs"/>
              </a:rPr>
              <a:t/>
            </a:r>
            <a:br>
              <a:rPr lang="en-US" sz="2000" b="0" dirty="0" smtClean="0">
                <a:cs typeface="+mn-cs"/>
              </a:rPr>
            </a:br>
            <a:r>
              <a:rPr lang="en-US" sz="2400" dirty="0" smtClean="0"/>
              <a:t/>
            </a:r>
            <a:br>
              <a:rPr lang="en-US" sz="2400" dirty="0" smtClean="0"/>
            </a:br>
            <a:endParaRPr lang="en-US" sz="2400" dirty="0">
              <a:solidFill>
                <a:schemeClr val="tx1">
                  <a:lumMod val="95000"/>
                </a:schemeClr>
              </a:solidFill>
              <a:cs typeface="+mn-cs"/>
            </a:endParaRPr>
          </a:p>
        </p:txBody>
      </p:sp>
    </p:spTree>
  </p:cSld>
  <p:clrMapOvr>
    <a:masterClrMapping/>
  </p:clrMapOvr>
  <p:transition spd="med">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83362"/>
          </a:xfrm>
        </p:spPr>
        <p:txBody>
          <a:bodyPr>
            <a:normAutofit/>
          </a:bodyPr>
          <a:lstStyle/>
          <a:p>
            <a:pPr algn="r" rtl="1"/>
            <a:r>
              <a:rPr lang="ar-SA" sz="2700" dirty="0" smtClean="0"/>
              <a:t>ماده 3 - طبقه بندي معاملات </a:t>
            </a:r>
            <a:r>
              <a:rPr lang="en-US" sz="2700" dirty="0" smtClean="0"/>
              <a:t/>
            </a:r>
            <a:br>
              <a:rPr lang="en-US" sz="2700" dirty="0" smtClean="0"/>
            </a:br>
            <a:r>
              <a:rPr lang="ar-SA" sz="2700" dirty="0" smtClean="0"/>
              <a:t>معاملات از نظر نصاب ( قيمت معامله ) به سه دسته تقسيم مي شوند : </a:t>
            </a:r>
            <a:r>
              <a:rPr lang="en-US" sz="2700" dirty="0" smtClean="0"/>
              <a:t/>
            </a:r>
            <a:br>
              <a:rPr lang="en-US" sz="2700" dirty="0" smtClean="0"/>
            </a:br>
            <a:r>
              <a:rPr lang="ar-SA" sz="2700" dirty="0" smtClean="0"/>
              <a:t>1ـ معاملات كوچك: معاملاتي كه كمتر از بيست و پنج ميليون و هشتصد و سي هزار (25،830،000) ريال باشد. </a:t>
            </a:r>
            <a:br>
              <a:rPr lang="ar-SA" sz="2700" dirty="0" smtClean="0"/>
            </a:br>
            <a:r>
              <a:rPr lang="ar-SA" sz="2700" dirty="0" smtClean="0"/>
              <a:t>2ـ معـاملات متـوسط: مـعاملاتي كه مبلغ مورد معامله بيش از سقف مبلغ معاملات كوچك بوده و از دويست و پنجاه و هشت ميليون و سيصد هزار (258،300،000) ريال تجاوز نكند. </a:t>
            </a:r>
            <a:br>
              <a:rPr lang="ar-SA" sz="2700" dirty="0" smtClean="0"/>
            </a:br>
            <a:r>
              <a:rPr lang="ar-SA" sz="2700" dirty="0" smtClean="0"/>
              <a:t>3ـ معاملات بزرگ: معاملاتي كه مبلغ برآورد اوليه آنها دويست و پنجاه و هشت ميليون و سيصد هزار (258،300،000) ريال و بيشتر باشد. </a:t>
            </a:r>
            <a:br>
              <a:rPr lang="ar-SA" sz="2700" dirty="0" smtClean="0"/>
            </a:br>
            <a:r>
              <a:rPr lang="ar-SA" sz="2700" dirty="0" smtClean="0"/>
              <a:t>ب ـ تا زمان دريافت گزارش ساليانه بانك مركزي جمهوري اسلامي ايران در شروع هر سال از شاخص‌هاي سال قبل استفاده مي‌شود. ( اصلاحی سال </a:t>
            </a:r>
            <a:r>
              <a:rPr lang="ar-SA" dirty="0" smtClean="0"/>
              <a:t>85)</a:t>
            </a:r>
            <a:r>
              <a:rPr lang="en-US" dirty="0" smtClean="0"/>
              <a:t/>
            </a:r>
            <a:br>
              <a:rPr lang="en-US" dirty="0" smtClean="0"/>
            </a:br>
            <a:endParaRPr lang="en-US" dirty="0">
              <a:solidFill>
                <a:schemeClr val="tx1">
                  <a:lumMod val="95000"/>
                </a:schemeClr>
              </a:solidFill>
            </a:endParaRPr>
          </a:p>
        </p:txBody>
      </p:sp>
    </p:spTree>
  </p:cSld>
  <p:clrMapOvr>
    <a:masterClrMapping/>
  </p:clrMapOvr>
  <p:transition spd="med">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0"/>
          </a:xfrm>
        </p:spPr>
        <p:txBody>
          <a:bodyPr>
            <a:noAutofit/>
          </a:bodyPr>
          <a:lstStyle/>
          <a:p>
            <a:pPr algn="r" rtl="1"/>
            <a:r>
              <a:rPr lang="ar-SA" sz="2400" dirty="0" smtClean="0"/>
              <a:t>تبصره 1 - وزارت امور اقتصادي و دارائي مكلف است در ابتداي هر سال نصاب معاملات را براساس شاخص بهاي كالاها و خدمات اعلام شده توسط بانك مركزي جمهوري اسلامي ايران ، جهت تصويب به هيات وزيران پيشنهاد نمايد </a:t>
            </a:r>
            <a:r>
              <a:rPr lang="en-US" sz="2400" dirty="0" smtClean="0"/>
              <a:t/>
            </a:r>
            <a:br>
              <a:rPr lang="en-US" sz="2400" dirty="0" smtClean="0"/>
            </a:br>
            <a:r>
              <a:rPr lang="ar-SA" sz="2400" dirty="0" smtClean="0"/>
              <a:t>تبصره 2 - مبلغ نصاب براي معاملات كوچك و متوسط مبلغ مورد معامله و در معاملات عمده مبلغ برآوردي واحد متقاضي معامله مي باشد </a:t>
            </a:r>
            <a:r>
              <a:rPr lang="en-US" sz="2400" dirty="0" smtClean="0"/>
              <a:t/>
            </a:r>
            <a:br>
              <a:rPr lang="en-US" sz="2400" dirty="0" smtClean="0"/>
            </a:br>
            <a:r>
              <a:rPr lang="ar-SA" sz="2400" dirty="0" smtClean="0"/>
              <a:t>تبصره 3 - مبلغ يا برآورد معاملات مشمول هر يك از نصاب هاي فوق نبايد با تفكيك اقلامي كه به طور متعارف يك مجموعه واحد تلقي مي شوند ، به نصاب پايين تر برده شود </a:t>
            </a:r>
            <a:r>
              <a:rPr lang="en-US" sz="2400" dirty="0" smtClean="0"/>
              <a:t/>
            </a:r>
            <a:br>
              <a:rPr lang="en-US" sz="2400" dirty="0" smtClean="0"/>
            </a:br>
            <a:r>
              <a:rPr lang="ar-SA" sz="2400" dirty="0" smtClean="0"/>
              <a:t>ماده 4 - طبقه بندي انواع مناقصات </a:t>
            </a:r>
            <a:r>
              <a:rPr lang="ar-SA" sz="2400" b="0" dirty="0" smtClean="0">
                <a:effectLst/>
                <a:cs typeface="+mn-cs"/>
              </a:rPr>
              <a:t>.</a:t>
            </a:r>
            <a:endParaRPr lang="en-US" sz="2400" dirty="0">
              <a:cs typeface="+mn-cs"/>
            </a:endParaRPr>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76" y="533400"/>
            <a:ext cx="7772400" cy="457200"/>
          </a:xfrm>
        </p:spPr>
        <p:txBody>
          <a:bodyPr>
            <a:normAutofit/>
          </a:bodyPr>
          <a:lstStyle/>
          <a:p>
            <a:r>
              <a:rPr lang="fa-IR" sz="2400" dirty="0" smtClean="0">
                <a:solidFill>
                  <a:schemeClr val="tx1"/>
                </a:solidFill>
                <a:cs typeface="+mn-cs"/>
              </a:rPr>
              <a:t>:</a:t>
            </a:r>
            <a:endParaRPr lang="en-US" sz="2400" dirty="0">
              <a:solidFill>
                <a:schemeClr val="tx1"/>
              </a:solidFill>
              <a:cs typeface="+mn-cs"/>
            </a:endParaRPr>
          </a:p>
        </p:txBody>
      </p:sp>
      <p:sp>
        <p:nvSpPr>
          <p:cNvPr id="3" name="Text Placeholder 2"/>
          <p:cNvSpPr>
            <a:spLocks noGrp="1"/>
          </p:cNvSpPr>
          <p:nvPr>
            <p:ph type="body" idx="1"/>
          </p:nvPr>
        </p:nvSpPr>
        <p:spPr>
          <a:xfrm>
            <a:off x="2133600" y="1066800"/>
            <a:ext cx="6361113" cy="5181600"/>
          </a:xfrm>
        </p:spPr>
        <p:txBody>
          <a:bodyPr>
            <a:normAutofit lnSpcReduction="10000"/>
          </a:bodyPr>
          <a:lstStyle/>
          <a:p>
            <a:pPr algn="r" rtl="1"/>
            <a:r>
              <a:rPr lang="ar-SA" sz="2400" dirty="0" smtClean="0"/>
              <a:t> 4 - طبقه بندي انواع مناقصات </a:t>
            </a:r>
            <a:endParaRPr lang="en-US" sz="2400" dirty="0" smtClean="0"/>
          </a:p>
          <a:p>
            <a:pPr algn="r" rtl="1"/>
            <a:r>
              <a:rPr lang="ar-SA" sz="2400" dirty="0" smtClean="0"/>
              <a:t>الف - مناقصات ازنظر مراحل بررسي به انواع زيرطبقه بندي مي شوند: </a:t>
            </a:r>
            <a:endParaRPr lang="en-US" sz="2400" dirty="0" smtClean="0"/>
          </a:p>
          <a:p>
            <a:pPr algn="r" rtl="1"/>
            <a:r>
              <a:rPr lang="ar-SA" sz="2400" dirty="0" smtClean="0"/>
              <a:t>1 - مناقصه يك مرحله اي: مناقصه اي است كه در آن نيازي به ارزيابي فني بازرگاني پيشنهادها نباشد در اين مناقصه پاكتهاي پيشنهاد مناقصه گران در يك جلسه گشوده و در همان جلسه برنده مناقصه تعيين مي شود </a:t>
            </a:r>
            <a:endParaRPr lang="en-US" sz="2400" dirty="0" smtClean="0"/>
          </a:p>
          <a:p>
            <a:pPr algn="r" rtl="1"/>
            <a:r>
              <a:rPr lang="ar-SA" sz="2400" dirty="0" smtClean="0"/>
              <a:t>2 - مناقصه دو مرحله اي: مناقصه اي است كه به تشخيص مناقصه گزار ، بررسي فني بازرگاني پيشنهادها لازم باشد در اين مناقصه ، كميته فني بازرگاني تشكيل مي شود و نتايج ارزيابي فني بازرگاني پيشنهادها را به كميسيون مناقصه گزارش مي كند و بر اساس مفاد ماده ( 19 ) اين قانون برنده مناقصه تعيين مي شود </a:t>
            </a:r>
            <a:endParaRPr lang="en-US" sz="2400" dirty="0" smtClean="0"/>
          </a:p>
          <a:p>
            <a:pPr algn="r">
              <a:lnSpc>
                <a:spcPct val="150000"/>
              </a:lnSpc>
            </a:pPr>
            <a:r>
              <a:rPr lang="fa-IR" sz="2400" dirty="0" smtClean="0"/>
              <a:t>-</a:t>
            </a:r>
            <a:endParaRPr lang="en-US" sz="2400" b="1" dirty="0"/>
          </a:p>
        </p:txBody>
      </p:sp>
    </p:spTree>
  </p:cSld>
  <p:clrMapOvr>
    <a:masterClrMapping/>
  </p:clrMapOvr>
  <p:transition spd="med">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strVal val="#ppt_w*0.70"/>
                                          </p:val>
                                        </p:tav>
                                        <p:tav tm="100000">
                                          <p:val>
                                            <p:strVal val="#ppt_w"/>
                                          </p:val>
                                        </p:tav>
                                      </p:tavLst>
                                    </p:anim>
                                    <p:anim calcmode="lin" valueType="num">
                                      <p:cBhvr>
                                        <p:cTn id="8" dur="2000" fill="hold"/>
                                        <p:tgtEl>
                                          <p:spTgt spid="2"/>
                                        </p:tgtEl>
                                        <p:attrNameLst>
                                          <p:attrName>ppt_h</p:attrName>
                                        </p:attrNameLst>
                                      </p:cBhvr>
                                      <p:tavLst>
                                        <p:tav tm="0">
                                          <p:val>
                                            <p:strVal val="#ppt_h"/>
                                          </p:val>
                                        </p:tav>
                                        <p:tav tm="100000">
                                          <p:val>
                                            <p:strVal val="#ppt_h"/>
                                          </p:val>
                                        </p:tav>
                                      </p:tavLst>
                                    </p:anim>
                                    <p:animEffect transition="in" filter="fade">
                                      <p:cBhvr>
                                        <p:cTn id="9" dur="2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7" presetClass="entr" presetSubtype="8"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2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5" dur="2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7" presetClass="entr" presetSubtype="8"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additive="base">
                                        <p:cTn id="20" dur="20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21" dur="2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7" presetClass="entr" presetSubtype="8"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additive="base">
                                        <p:cTn id="26" dur="2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7" dur="2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7" presetClass="entr" presetSubtype="8"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additive="base">
                                        <p:cTn id="32" dur="2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3" dur="2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7" presetClass="entr" presetSubtype="8"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2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9" dur="2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87041" name="Rectangle 1"/>
          <p:cNvSpPr>
            <a:spLocks noChangeArrowheads="1"/>
          </p:cNvSpPr>
          <p:nvPr/>
        </p:nvSpPr>
        <p:spPr bwMode="auto">
          <a:xfrm>
            <a:off x="0" y="1251972"/>
            <a:ext cx="914400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42875" algn="r"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dirty="0" smtClean="0">
                <a:ln>
                  <a:noFill/>
                </a:ln>
                <a:effectLst/>
                <a:latin typeface="Calibri" pitchFamily="34" charset="0"/>
                <a:ea typeface="Times New Roman" pitchFamily="18" charset="0"/>
                <a:cs typeface="Arial" pitchFamily="34" charset="0"/>
              </a:rPr>
              <a:t>ب - مناقصات از نظر روش دعوت مناقصه گران به انواع زير طبقه بندي مي شوند : </a:t>
            </a:r>
            <a:endParaRPr kumimoji="0" lang="en-US" sz="2400" b="0" i="0" u="none" strike="noStrike" cap="none" normalizeH="0" baseline="0" dirty="0" smtClean="0">
              <a:ln>
                <a:noFill/>
              </a:ln>
              <a:effectLst/>
              <a:latin typeface="Arial" pitchFamily="34" charset="0"/>
              <a:cs typeface="Arial" pitchFamily="34" charset="0"/>
            </a:endParaRPr>
          </a:p>
          <a:p>
            <a:pPr marL="0" marR="0" lvl="0" indent="142875"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effectLst/>
                <a:latin typeface="Calibri" pitchFamily="34" charset="0"/>
                <a:ea typeface="Times New Roman" pitchFamily="18" charset="0"/>
                <a:cs typeface="Arial" pitchFamily="34" charset="0"/>
              </a:rPr>
              <a:t>1 - مناقصه عمومي: مناقصه اي است كه در آن فراخوان مناقصه ازطريق آگهي عمومي به اطلاع مناقصه گران مي رسد </a:t>
            </a:r>
            <a:endParaRPr kumimoji="0" lang="en-US" sz="2400" b="0" i="0" u="none" strike="noStrike" cap="none" normalizeH="0" baseline="0" dirty="0" smtClean="0">
              <a:ln>
                <a:noFill/>
              </a:ln>
              <a:effectLst/>
              <a:latin typeface="Arial" pitchFamily="34" charset="0"/>
              <a:cs typeface="Arial" pitchFamily="34" charset="0"/>
            </a:endParaRPr>
          </a:p>
          <a:p>
            <a:pPr marL="0" marR="0" lvl="0" indent="142875"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effectLst/>
                <a:latin typeface="Calibri" pitchFamily="34" charset="0"/>
                <a:ea typeface="Times New Roman" pitchFamily="18" charset="0"/>
                <a:cs typeface="Arial" pitchFamily="34" charset="0"/>
              </a:rPr>
              <a:t>2 - مناقصه محدود: مناقصه اي است كه در آن به تشخيص و مسؤوليت بالاترين مقام دستگاه مناقصه گزار ، محدوديت برگزاري مناقصه عمومي با ذكر ادله تاييد شود فراخوان مناقصه از طريق ارسال دعوتنامه براي مناقصه گران صلاحيتدار براساس ضوابط موضوع مواد ( 13 ) و ( 27 ) اين قانون به اطلاع مناقصه گران مي رسد </a:t>
            </a:r>
            <a:endParaRPr kumimoji="0" lang="ar-SA" sz="2400" b="0" i="0" u="none" strike="noStrike" cap="none" normalizeH="0" baseline="0" dirty="0" smtClean="0">
              <a:ln>
                <a:noFill/>
              </a:ln>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5029200"/>
          </a:xfrm>
        </p:spPr>
        <p:txBody>
          <a:bodyPr>
            <a:normAutofit fontScale="90000"/>
          </a:bodyPr>
          <a:lstStyle/>
          <a:p>
            <a:pPr algn="r" rtl="1"/>
            <a:r>
              <a:rPr lang="ar-SA" sz="2800" dirty="0" smtClean="0"/>
              <a:t>سازماندهي مناقصات </a:t>
            </a:r>
            <a:r>
              <a:rPr lang="en-US" sz="2800" dirty="0" smtClean="0"/>
              <a:t/>
            </a:r>
            <a:br>
              <a:rPr lang="en-US" sz="2800" dirty="0" smtClean="0"/>
            </a:br>
            <a:r>
              <a:rPr lang="ar-SA" sz="2800" dirty="0" smtClean="0"/>
              <a:t>ماده 5 - كميسيون مناقصه </a:t>
            </a:r>
            <a:r>
              <a:rPr lang="en-US" sz="2800" dirty="0" smtClean="0"/>
              <a:t/>
            </a:r>
            <a:br>
              <a:rPr lang="en-US" sz="2800" dirty="0" smtClean="0"/>
            </a:br>
            <a:r>
              <a:rPr lang="ar-SA" sz="2800" dirty="0" smtClean="0"/>
              <a:t>الف - كميسيون مناقصه از اعضاي زير تشكيل مي شود: </a:t>
            </a:r>
            <a:r>
              <a:rPr lang="en-US" sz="2800" dirty="0" smtClean="0"/>
              <a:t/>
            </a:r>
            <a:br>
              <a:rPr lang="en-US" sz="2800" dirty="0" smtClean="0"/>
            </a:br>
            <a:r>
              <a:rPr lang="ar-SA" sz="2800" dirty="0" smtClean="0"/>
              <a:t>1 - رئيس دستگاه مناقصه گزار يا نماينده وي </a:t>
            </a:r>
            <a:r>
              <a:rPr lang="en-US" sz="2800" dirty="0" smtClean="0"/>
              <a:t/>
            </a:r>
            <a:br>
              <a:rPr lang="en-US" sz="2800" dirty="0" smtClean="0"/>
            </a:br>
            <a:r>
              <a:rPr lang="ar-SA" sz="2800" dirty="0" smtClean="0"/>
              <a:t>2 - ذي حساب يا بالاترين مقام مالي دستگاه مناقصه گزار حسب مورد 3 - مسؤول فني دستگاه مناقصه گزار يا واحدي كه مناقصه به ‎درخواست وي برگزار مي شود </a:t>
            </a:r>
            <a:r>
              <a:rPr lang="en-US" sz="2800" dirty="0" smtClean="0"/>
              <a:t/>
            </a:r>
            <a:br>
              <a:rPr lang="en-US" sz="2800" dirty="0" smtClean="0"/>
            </a:br>
            <a:r>
              <a:rPr lang="fa-IR" sz="2700" dirty="0" smtClean="0">
                <a:solidFill>
                  <a:srgbClr val="000000"/>
                </a:solidFill>
                <a:effectLst/>
                <a:latin typeface="Calibri" pitchFamily="34" charset="0"/>
                <a:ea typeface="Times New Roman" pitchFamily="18" charset="0"/>
                <a:cs typeface="+mn-cs"/>
              </a:rPr>
              <a:t/>
            </a:r>
            <a:br>
              <a:rPr lang="fa-IR" sz="2700" dirty="0" smtClean="0">
                <a:solidFill>
                  <a:srgbClr val="000000"/>
                </a:solidFill>
                <a:effectLst/>
                <a:latin typeface="Calibri" pitchFamily="34" charset="0"/>
                <a:ea typeface="Times New Roman" pitchFamily="18" charset="0"/>
                <a:cs typeface="+mn-cs"/>
              </a:rPr>
            </a:br>
            <a:r>
              <a:rPr lang="fa-IR" sz="2700" dirty="0" smtClean="0">
                <a:cs typeface="+mn-cs"/>
              </a:rPr>
              <a:t/>
            </a:r>
            <a:br>
              <a:rPr lang="fa-IR" sz="2700" dirty="0" smtClean="0">
                <a:cs typeface="+mn-cs"/>
              </a:rPr>
            </a:br>
            <a:r>
              <a:rPr lang="fa-IR" sz="2700" dirty="0" smtClean="0">
                <a:cs typeface="+mn-cs"/>
              </a:rPr>
              <a:t/>
            </a:r>
            <a:br>
              <a:rPr lang="fa-IR" sz="2700" dirty="0" smtClean="0">
                <a:cs typeface="+mn-cs"/>
              </a:rPr>
            </a:br>
            <a:r>
              <a:rPr lang="en-US" sz="2700" dirty="0" smtClean="0">
                <a:cs typeface="+mn-cs"/>
              </a:rPr>
              <a:t> </a:t>
            </a:r>
            <a:r>
              <a:rPr lang="en-US" sz="4400" dirty="0" smtClean="0"/>
              <a:t/>
            </a:r>
            <a:br>
              <a:rPr lang="en-US" sz="4400" dirty="0" smtClean="0"/>
            </a:b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95400"/>
            <a:ext cx="8229600" cy="3276600"/>
          </a:xfrm>
        </p:spPr>
        <p:txBody>
          <a:bodyPr>
            <a:normAutofit fontScale="90000"/>
          </a:bodyPr>
          <a:lstStyle/>
          <a:p>
            <a:pPr algn="r" rtl="1"/>
            <a:r>
              <a:rPr lang="ar-SA" sz="2400" dirty="0" smtClean="0"/>
              <a:t>ب - در مناقصات مربوط به شهرداريها ، از سوي شوراي شهر يك نفر به عنوان ناظر در جلسات كميسيون مناقصه شركت خواهد كرد </a:t>
            </a:r>
            <a:r>
              <a:rPr lang="en-US" sz="2400" dirty="0" smtClean="0"/>
              <a:t/>
            </a:r>
            <a:br>
              <a:rPr lang="en-US" sz="2400" dirty="0" smtClean="0"/>
            </a:br>
            <a:r>
              <a:rPr lang="ar-SA" sz="2400" dirty="0" smtClean="0"/>
              <a:t>ج - كميسيون با حضور هر سه نفر اعضاي مزبور رسميت دارد و تمام اعضاء مكلف به حضور در جلسه و ابرازنظر هستند تصميمات كميسيون با رأي اكثريت اعضاء معتبرخواهد بود </a:t>
            </a:r>
            <a:r>
              <a:rPr lang="en-US" sz="2400" dirty="0" smtClean="0"/>
              <a:t/>
            </a:r>
            <a:br>
              <a:rPr lang="en-US" sz="2400" dirty="0" smtClean="0"/>
            </a:br>
            <a:r>
              <a:rPr lang="ar-SA" sz="2400" dirty="0" smtClean="0"/>
              <a:t>د - در مناقصات دو مرحله اي كميسيون ، مناقصه با حضور رئيس دستگاه مناقصه گزار تشكيل مي شود </a:t>
            </a:r>
            <a:r>
              <a:rPr lang="en-US" sz="2400" dirty="0" smtClean="0"/>
              <a:t/>
            </a:r>
            <a:br>
              <a:rPr lang="en-US" sz="2400" dirty="0" smtClean="0"/>
            </a:br>
            <a:r>
              <a:rPr lang="ar-SA" sz="2400" dirty="0" smtClean="0"/>
              <a:t>ه - - اعضاء كميسيون مناقصات در شركتهاي دولتي با انتخاب هيات مديره مي باشد </a:t>
            </a:r>
            <a:r>
              <a:rPr lang="en-US" sz="2400" b="0" dirty="0" smtClean="0">
                <a:effectLst/>
                <a:cs typeface="+mn-cs"/>
              </a:rPr>
              <a:t/>
            </a:r>
            <a:br>
              <a:rPr lang="en-US" sz="2400" b="0" dirty="0" smtClean="0">
                <a:effectLst/>
                <a:cs typeface="+mn-cs"/>
              </a:rPr>
            </a:br>
            <a:endParaRPr lang="en-US" sz="2400" b="0" dirty="0">
              <a:effectLst/>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1136</TotalTime>
  <Words>558</Words>
  <Application>Microsoft Office PowerPoint</Application>
  <PresentationFormat>On-screen Show (4:3)</PresentationFormat>
  <Paragraphs>37</Paragraphs>
  <Slides>17</Slides>
  <Notes>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Concourse</vt:lpstr>
      <vt:lpstr>قانون برگزاري مناقصات </vt:lpstr>
      <vt:lpstr>         </vt:lpstr>
      <vt:lpstr>ماده 2 - تعاريف  واژگاني كه در اين قانون به كار برده شده ، به شرح زير تعريف مي شوند:  الف - مناقصه: فرايندي است رقابتي براي تامين كيفيت مورد نظر ( طبق اسناد مناقصه ) ، كه در آن تعهدات موضوع معامله به مناقصه گري كه كمترين قيمت متناسب را پيشنهاد كرده باشد ، واگذار مي شود  ب - مناقصه گزار: دستگاه موضوع بند ( ب ) ماده ( 1 ) اين قانون كه مناقصه را برگزار مي نمايد  ج - مناقصه گر: شخصي حقيقي يا حقوقي است كه اسناد مناقصه را دريافت و درمناقصه شركت مي كند  د - كميته فني بازرگاني : هياتي است با حداقل سه عضو خبره فني بازرگاني صلاحيتدار كه از سوي مقام مجاز دستگاه مناقصه گزار انتخاب مي شود و ارزيابي فني بازرگاني پيشنهادها و ساير وظايف مقرر دراين قانون را برعهده مي گيرد  ه - - ارزيابي كيفي مناقصه گران: عبارت است از ارزيابي توان انجام تعهدات مناقصه گران كه از سوي مناقصه گزار يا به تشخيص وي توسط كميته فني بازرگاني انجام مي شود  و - ارزيابي فني بازرگاني پيشنهادها: فرايندي است كه درآن مشخصات ، استانداردها ، كارايي ، دوام و ساير ويژگي هاي فني بازرگاني پيشنهادهاي مناقصه گران بررسي ، ارزيابي و پيشنهادهاي قابل قبول برگزيده مي شوند  ز - ارزيابي مالي : فرايندي است كه در آن مناسب ترين قيمت به شرح مندرج در ماده ( 20 ) اين قانون از بين پيشنهادهائي كه ازنظر فني بازرگاني پذيرفته شده اند ، برگزيده مي شود  ح - ارزيابي شكلي: عبارت است از بررسي كامل بودن اسناد و امضاي آنها ، غيرمشروط و خوانا بودن پيشنهاد قيمت    </vt:lpstr>
      <vt:lpstr>ماده 3 - طبقه بندي معاملات  معاملات از نظر نصاب ( قيمت معامله ) به سه دسته تقسيم مي شوند :  1ـ معاملات كوچك: معاملاتي كه كمتر از بيست و پنج ميليون و هشتصد و سي هزار (25،830،000) ريال باشد.  2ـ معـاملات متـوسط: مـعاملاتي كه مبلغ مورد معامله بيش از سقف مبلغ معاملات كوچك بوده و از دويست و پنجاه و هشت ميليون و سيصد هزار (258،300،000) ريال تجاوز نكند.  3ـ معاملات بزرگ: معاملاتي كه مبلغ برآورد اوليه آنها دويست و پنجاه و هشت ميليون و سيصد هزار (258،300،000) ريال و بيشتر باشد.  ب ـ تا زمان دريافت گزارش ساليانه بانك مركزي جمهوري اسلامي ايران در شروع هر سال از شاخص‌هاي سال قبل استفاده مي‌شود. ( اصلاحی سال 85) </vt:lpstr>
      <vt:lpstr>تبصره 1 - وزارت امور اقتصادي و دارائي مكلف است در ابتداي هر سال نصاب معاملات را براساس شاخص بهاي كالاها و خدمات اعلام شده توسط بانك مركزي جمهوري اسلامي ايران ، جهت تصويب به هيات وزيران پيشنهاد نمايد  تبصره 2 - مبلغ نصاب براي معاملات كوچك و متوسط مبلغ مورد معامله و در معاملات عمده مبلغ برآوردي واحد متقاضي معامله مي باشد  تبصره 3 - مبلغ يا برآورد معاملات مشمول هر يك از نصاب هاي فوق نبايد با تفكيك اقلامي كه به طور متعارف يك مجموعه واحد تلقي مي شوند ، به نصاب پايين تر برده شود  ماده 4 - طبقه بندي انواع مناقصات .</vt:lpstr>
      <vt:lpstr>:</vt:lpstr>
      <vt:lpstr>Slide 7</vt:lpstr>
      <vt:lpstr>سازماندهي مناقصات  ماده 5 - كميسيون مناقصه  الف - كميسيون مناقصه از اعضاي زير تشكيل مي شود:  1 - رئيس دستگاه مناقصه گزار يا نماينده وي  2 - ذي حساب يا بالاترين مقام مالي دستگاه مناقصه گزار حسب مورد 3 - مسؤول فني دستگاه مناقصه گزار يا واحدي كه مناقصه به ‎درخواست وي برگزار مي شود       </vt:lpstr>
      <vt:lpstr>ب - در مناقصات مربوط به شهرداريها ، از سوي شوراي شهر يك نفر به عنوان ناظر در جلسات كميسيون مناقصه شركت خواهد كرد  ج - كميسيون با حضور هر سه نفر اعضاي مزبور رسميت دارد و تمام اعضاء مكلف به حضور در جلسه و ابرازنظر هستند تصميمات كميسيون با رأي اكثريت اعضاء معتبرخواهد بود  د - در مناقصات دو مرحله اي كميسيون ، مناقصه با حضور رئيس دستگاه مناقصه گزار تشكيل مي شود  ه - - اعضاء كميسيون مناقصات در شركتهاي دولتي با انتخاب هيات مديره مي باشد  </vt:lpstr>
      <vt:lpstr>گواهينامه صلاحيت پيمانكاري  الف ـ در مناقصات پيمانكاري داخلي، مناقصه‌گران بايد گواهينامه صلاحيت معتبر داشته باشند.  ب ـ مناقصه‌گزار در مناقصات پيمانكاري بين‌المللي، براي مناقصه‌‌گران داخلي گواهينامه صلاحيت معتبر و براي مناقصه‌گران خارجي همكار پيمانكار داخلي، بايد حسب مورد، گواهيهاي صادر شده توسط اتاق بازرگاني كشور متبوع، مستندهاي ثبتي، اسناد بيمه و عملكرد مالي، مجوزهاي قانوني خاص و سوابق كار از كارفرمايان قبلي را درخواست كند.  تبصره ـ مناقصه‌گران خارجي براي ارزيابي كيفي، بايد حداقل دو سال سابقه كار يا يك كار مشابه و مرتبط با موضوع مناقصه را انجام داده باشند. </vt:lpstr>
      <vt:lpstr>گزارش شناخت پروژه شامل موارد زير خواهد بود:  1ـ عنوان، مشخصات كلي، اهداف كيفي و كمي پروژه.  2ـ سازمان كارفرمايي.  3ـ برنامه زماني كلي اوليه (متناسب با تعهدات موضوع مناقصه).  4ـ اطلاعات تأمين مالي پروژه.  5 ـ اسناد فني و نقشه‌ها و اطلاعاتي كه وضعيت پروژه را براي مناقصه‌گر از نظر شرايط كار تبيين كند.  6 ـ برنامه تداركاتي پروژه (تداركات داخلي وخارجي) ، حسب مورد.  7ـ قوانين خاص و مقررات اختصاصي پروژه (نظير بيمه يا الزامات ايمني و زيست محيطي خاص)، حسب مورد.  .</vt:lpstr>
      <vt:lpstr>ماده 15ـ ترجيح مناقصه‌گران داخلي  الف ـ امتياز ارزيابي كيفي مناقصه‌گران خارجي با رعايت قانون حداكثر استفاده از توان فني و مهندسي توليدي و صنعتي و اجرايي كشور در اجراي پروژه‌ها و ايجاد تسهيلات به منظور صدور خدمات ـ مصوب 1375ـ به ترتيب زير تنزيل مي‌شود:  1ـ امتياز ارزيابي پيمانكاران خارجي همكار پيمانكار داخلي به نسبت سهم آنها در عدد 9/0 ضرب مي‌شود.  2ـ امتياز ارزيابي تأمين‌كنندگان خارجي همكار تأمين‌كننده داخلي به نسبت سهم آنها در عدد 85/0 ضرب مي‌شود.  ب ـ ترجيـح مناقصـه‌گـران داخلي كه بخشي از سهـام يا سهم‌الشـركه آنهـا متعلـق به اشخاص خارجي باشد، مشروط بر آن است كه ميزان سهم يا مشاركت سهامداران يا شركاي داخلي در سود و زيان مشخص و بيش از پنجاه درصد باشد.  پ ـ در مناقصات مربوط به پيمانكاري ساخت و نصب، طرح و ساخت يا پيمانكاري عمومي كه تأمين كالا بر عهده پيمانكار باشد و در پروژه‌هايي كه موضوع آنها احداث كارخانه‌هاي صنعتي، نيروگاهها و پروژه‌هاي صنعتي مشابه باشد، ترجيح مناقصه‌گران داخلي به ترتيب مذكور در جزء (2) بند « الف» اين ماده اعمال مي‌شود.  . </vt:lpstr>
      <vt:lpstr>ارزيابي كيفي پيمانكاران    ماده 16ـ معيارهاي ارزيابي پيمانكاران  الف ـ معيارهاي عمومي ارزيابي كيفي مناقصه‌گران در كارهاي پيمانكاري حداقل به‌شرح زير است:  1ـ تجربه (سابقه اجرايي) و دانش در زمينه موردنظر . (اصلاحی بموجب اصلاح آيين‌نامه اجرايي بند « ج» ماده (12) قانون برگزاري مناقصات 1386) 2ـ حُسن سابقه در كارهاي قبلي.  </vt:lpstr>
      <vt:lpstr>ظرفيت كاري پيمانكاران  الف ـ ظرفيـت پيمـانكاران بـر اساس آييـن‌نامه طبقـه‌بنـدي و تشخيـص صلاحيت پيمانكاران موضوع تصويب‌نامه شماره 48013/ت23251هـ مورخ 11/12/1381 و اصلاحات بعدي آن تعيين، بهنگام و در پايگاه ملي اطلاع‌رساني مناقصات منتشر خواهد شد.  ب ـ مناقصه‌گزار موظف است ظرفيت كاري پيمانكاران را طبق استعلام ارزيابي با استفاده از گزارشهاي خوداظهاري و اطلاعات منتشر شده در پايگاه ملي اطلاع‌رساني مناقصات بر اساس معيارهاي زير ارزيابي كند:  1ـ پايه و رشته پيمانكاري.  2ـ توان مالي، تجهيزاتي و تداركاتي.  3ـ تعداد كارهاي در دست انجام.  </vt:lpstr>
      <vt:lpstr>نظام تضمين كيفيت  الف ـ نظام تضمين كيفيت بر اساس گواهينامه‌هاي تضمين كيفيت نظير سري ISO 9000 يا ساير گواهينامه‌هاي معتبر كيفيت تعيين مي‌شود. در موارد خاصي كه گواهينامه‌هاي تضمين كيفيت موجود نباشد، بايد با توافق كارفرما و مناقصه‌گر روشهايي نظير بيمه‌نامه يا بازرسي فني حين ساخت پيش‌بيني شود.  </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سقف کامپوزیت</dc:title>
  <dc:creator>hamidi</dc:creator>
  <cp:lastModifiedBy>hamidi</cp:lastModifiedBy>
  <cp:revision>106</cp:revision>
  <dcterms:created xsi:type="dcterms:W3CDTF">2011-03-29T16:15:42Z</dcterms:created>
  <dcterms:modified xsi:type="dcterms:W3CDTF">2011-07-23T03:02:58Z</dcterms:modified>
</cp:coreProperties>
</file>